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0baafff79_1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0baafff79_1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0baafff79_1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0baafff79_1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0baafff79_1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0baafff79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baafff79_1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baafff79_1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0baafff79_1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0baafff79_1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0baafff79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0baafff79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0baafff79_1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0baafff79_1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0baafff79_1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0baafff79_1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0baafff79_1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0baafff79_1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0baafff79_11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0baafff79_1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0baafff79_1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0baafff79_1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0baafff79_11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0baafff79_11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0baafff79_11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0baafff79_11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0baafff79_11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0baafff79_11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baafff79_6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0baafff79_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0baafff79_6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0baafff79_6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0baafff79_6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0baafff79_6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0baafff79_1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0baafff79_1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0baafff79_1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0baafff79_1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0baafff79_1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0baafff79_1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0baafff79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0baafff79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0baafff79_1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0baafff79_1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0baafff79_11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0baafff79_1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baafff79_1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0baafff79_1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0baafff79_1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0baafff79_1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0baafff79_1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0baafff79_1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0baafff79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0baafff79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0baafff79_6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0baafff79_6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0baafff79_1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0baafff79_1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0baafff79_1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0baafff79_1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0baafff79_1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0baafff79_1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0baafff79_1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0baafff79_1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0baafff79_1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0baafff79_1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0baafff79_1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0baafff79_1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0baafff79_1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0baafff79_1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0baafff79_1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0baafff79_1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0baafff79_1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0baafff79_1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0baafff79_1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0baafff79_1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0baafff79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0baafff79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0baafff79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0baafff79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0baafff79_1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0baafff79_1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0baafff79_1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0baafff79_1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0baafff79_1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0baafff79_1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0baafff79_11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0baafff79_11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0baafff79_1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0baafff79_1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0baafff79_1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0baafff79_1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0baafff79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0baafff79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0baafff79_1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0baafff79_1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0baafff79_1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0baafff79_1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0baafff79_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0baafff79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baafff79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baafff79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0baafff79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60baafff79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0baafff79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0baafff79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0baafff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0baafff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0baafff79_1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0baafff79_1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0baafff79_11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0baafff79_11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V6g1CJwfFG9uWts7uLSh88iXZcej_LJD/view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AjziomhwGlxbI217zmx4AJDQZISXW6Fk/view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pLI0jDF86z7k1vsORnZOPo5WqNtomvf2/view" TargetMode="External"/><Relationship Id="rId5" Type="http://schemas.openxmlformats.org/officeDocument/2006/relationships/image" Target="../media/image13.jp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i-5_yHA57_md_d0E9dlcBXHDOH24ucUl/view" TargetMode="External"/><Relationship Id="rId5" Type="http://schemas.openxmlformats.org/officeDocument/2006/relationships/image" Target="../media/image11.jpg"/><Relationship Id="rId6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TguBL_X-5pN4FBVbhAOKraFAHZxKSu5t/view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hyperlink" Target="https://arxiv.org/abs/1406.2661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arxiv.org/abs/1406.2661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s://arxiv.org/abs/1406.2661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hyperlink" Target="https://arxiv.org/abs/1609.04802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s://arxiv.org/abs/1609.04802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hyperlink" Target="https://lmb.informatik.uni-freiburg.de/people/ronneber/u-net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hyperlink" Target="https://lmb.informatik.uni-freiburg.de/people/ronneber/u-net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hyperlink" Target="https://rach0012.github.io/humanRL_website/" TargetMode="External"/><Relationship Id="rId5" Type="http://schemas.openxmlformats.org/officeDocument/2006/relationships/image" Target="../media/image38.gif"/><Relationship Id="rId6" Type="http://schemas.openxmlformats.org/officeDocument/2006/relationships/image" Target="../media/image36.gif"/><Relationship Id="rId7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hyperlink" Target="https://openai.com/blog/better-language-models/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hyperlink" Target="https://openai.com/blog/better-language-models/" TargetMode="External"/><Relationship Id="rId6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hyperlink" Target="https://openai.com/blog/better-language-models/" TargetMode="External"/><Relationship Id="rId6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hyperlink" Target="https://grail.cs.washington.edu/projects/wakeup/" TargetMode="External"/><Relationship Id="rId5" Type="http://schemas.openxmlformats.org/officeDocument/2006/relationships/hyperlink" Target="http://drive.google.com/file/d/1U7sl5v4eWiTtKscENubSAir-JJvAiEmM/view" TargetMode="External"/><Relationship Id="rId6" Type="http://schemas.openxmlformats.org/officeDocument/2006/relationships/image" Target="../media/image16.jpg"/><Relationship Id="rId7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hyperlink" Target="https://grail.cs.washington.edu/projects/wakeup/" TargetMode="External"/><Relationship Id="rId5" Type="http://schemas.openxmlformats.org/officeDocument/2006/relationships/hyperlink" Target="http://drive.google.com/file/d/1S_SL_5zo7VUftlpJWmnQGOZzS2ql37FV/view" TargetMode="External"/><Relationship Id="rId6" Type="http://schemas.openxmlformats.org/officeDocument/2006/relationships/image" Target="../media/image18.jpg"/><Relationship Id="rId7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hyperlink" Target="https://gandissect.csail.mit.edu" TargetMode="External"/><Relationship Id="rId5" Type="http://schemas.openxmlformats.org/officeDocument/2006/relationships/image" Target="../media/image26.gif"/><Relationship Id="rId6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hyperlink" Target="https://link.springer.com/chapter/10.1007/978-3-319-75193-1_53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3.gif"/><Relationship Id="rId7" Type="http://schemas.openxmlformats.org/officeDocument/2006/relationships/image" Target="../media/image25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hyperlink" Target="https://link.springer.com/chapter/10.1007/978-3-319-75193-1_53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7.png"/><Relationship Id="rId7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hyperlink" Target="https://link.springer.com/chapter/10.1007/978-3-319-75193-1_53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hyperlink" Target="https://link.springer.com/chapter/10.1007/978-3-319-75193-1_53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ytnGlgb9j8eEVj0AWsF6F3vI6nQ9qghV/view" TargetMode="External"/><Relationship Id="rId5" Type="http://schemas.openxmlformats.org/officeDocument/2006/relationships/image" Target="../media/image17.jpg"/><Relationship Id="rId6" Type="http://schemas.openxmlformats.org/officeDocument/2006/relationships/image" Target="../media/image61.png"/><Relationship Id="rId7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61.png"/><Relationship Id="rId6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61.png"/><Relationship Id="rId6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hyperlink" Target="https://github.com/dennishnf/cnn-hand-gesture-interface" TargetMode="External"/><Relationship Id="rId6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hyperlink" Target="https://github.com/dennishnf/cnn-hand-gesture-interface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hyperlink" Target="https://github.com/dennishnf/cnn-hand-gesture-interface" TargetMode="External"/><Relationship Id="rId6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hyperlink" Target="https://github.com/dennishnf/cnn-hand-gesture-interface" TargetMode="External"/><Relationship Id="rId5" Type="http://schemas.openxmlformats.org/officeDocument/2006/relationships/image" Target="../media/image68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hyperlink" Target="https://github.com/dennishnf/cnn-hand-gesture-interface" TargetMode="External"/><Relationship Id="rId5" Type="http://schemas.openxmlformats.org/officeDocument/2006/relationships/image" Target="../media/image68.png"/><Relationship Id="rId6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hyperlink" Target="https://github.com/dennishnf/cnn-hand-gesture-interface" TargetMode="External"/><Relationship Id="rId5" Type="http://schemas.openxmlformats.org/officeDocument/2006/relationships/image" Target="../media/image71.png"/><Relationship Id="rId6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hyperlink" Target="https://github.com/dennishnf/cnn-hand-gesture-interface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E9nMCgc94NFeaXiHVgHNvD9qlwvhpkFC/view" TargetMode="External"/><Relationship Id="rId5" Type="http://schemas.openxmlformats.org/officeDocument/2006/relationships/image" Target="../media/image40.jpg"/><Relationship Id="rId6" Type="http://schemas.openxmlformats.org/officeDocument/2006/relationships/hyperlink" Target="https://github.com/dennishnf/cnn-hand-gesture-interface" TargetMode="External"/><Relationship Id="rId7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C_VZlOaz6ud5Xs-PMTcrN9bgoxSLNAKg/view" TargetMode="External"/><Relationship Id="rId5" Type="http://schemas.openxmlformats.org/officeDocument/2006/relationships/image" Target="../media/image31.jpg"/><Relationship Id="rId6" Type="http://schemas.openxmlformats.org/officeDocument/2006/relationships/hyperlink" Target="https://github.com/dennishnf/cnn-hand-gesture-interface" TargetMode="External"/><Relationship Id="rId7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hyperlink" Target="http://cs231n.stanford.edu/" TargetMode="External"/><Relationship Id="rId5" Type="http://schemas.openxmlformats.org/officeDocument/2006/relationships/image" Target="../media/image75.png"/><Relationship Id="rId6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62.png"/><Relationship Id="rId10" Type="http://schemas.openxmlformats.org/officeDocument/2006/relationships/image" Target="../media/image7.png"/><Relationship Id="rId9" Type="http://schemas.openxmlformats.org/officeDocument/2006/relationships/image" Target="../media/image53.jpg"/><Relationship Id="rId5" Type="http://schemas.openxmlformats.org/officeDocument/2006/relationships/image" Target="../media/image48.png"/><Relationship Id="rId6" Type="http://schemas.openxmlformats.org/officeDocument/2006/relationships/image" Target="../media/image67.png"/><Relationship Id="rId7" Type="http://schemas.openxmlformats.org/officeDocument/2006/relationships/image" Target="../media/image50.png"/><Relationship Id="rId8" Type="http://schemas.openxmlformats.org/officeDocument/2006/relationships/image" Target="../media/image4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74.png"/><Relationship Id="rId10" Type="http://schemas.openxmlformats.org/officeDocument/2006/relationships/image" Target="../media/image7.png"/><Relationship Id="rId9" Type="http://schemas.openxmlformats.org/officeDocument/2006/relationships/image" Target="../media/image49.png"/><Relationship Id="rId5" Type="http://schemas.openxmlformats.org/officeDocument/2006/relationships/image" Target="../media/image41.png"/><Relationship Id="rId6" Type="http://schemas.openxmlformats.org/officeDocument/2006/relationships/image" Target="../media/image56.jpg"/><Relationship Id="rId7" Type="http://schemas.openxmlformats.org/officeDocument/2006/relationships/image" Target="../media/image54.png"/><Relationship Id="rId8" Type="http://schemas.openxmlformats.org/officeDocument/2006/relationships/image" Target="../media/image4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42.jpg"/><Relationship Id="rId5" Type="http://schemas.openxmlformats.org/officeDocument/2006/relationships/image" Target="../media/image83.png"/><Relationship Id="rId6" Type="http://schemas.openxmlformats.org/officeDocument/2006/relationships/image" Target="../media/image47.jpg"/><Relationship Id="rId7" Type="http://schemas.openxmlformats.org/officeDocument/2006/relationships/image" Target="../media/image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43.jp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55.jp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7.png"/><Relationship Id="rId6" Type="http://schemas.openxmlformats.org/officeDocument/2006/relationships/image" Target="../media/image52.jpg"/><Relationship Id="rId7" Type="http://schemas.openxmlformats.org/officeDocument/2006/relationships/image" Target="../media/image6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70.png"/><Relationship Id="rId6" Type="http://schemas.openxmlformats.org/officeDocument/2006/relationships/image" Target="../media/image65.png"/><Relationship Id="rId7" Type="http://schemas.openxmlformats.org/officeDocument/2006/relationships/image" Target="../media/image64.png"/><Relationship Id="rId8" Type="http://schemas.openxmlformats.org/officeDocument/2006/relationships/image" Target="../media/image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79.png"/><Relationship Id="rId5" Type="http://schemas.openxmlformats.org/officeDocument/2006/relationships/image" Target="../media/image78.png"/><Relationship Id="rId6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73.png"/><Relationship Id="rId5" Type="http://schemas.openxmlformats.org/officeDocument/2006/relationships/image" Target="../media/image80.png"/><Relationship Id="rId6" Type="http://schemas.openxmlformats.org/officeDocument/2006/relationships/image" Target="../media/image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82.png"/><Relationship Id="rId6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hyperlink" Target="https://github.com/zziz/pwc" TargetMode="External"/><Relationship Id="rId11" Type="http://schemas.openxmlformats.org/officeDocument/2006/relationships/hyperlink" Target="https://dennishnf.bitbucket.io/posts/information/artificial-intelligence/page.html" TargetMode="External"/><Relationship Id="rId10" Type="http://schemas.openxmlformats.org/officeDocument/2006/relationships/hyperlink" Target="http://www.iiap.org.pe/web/manati.aspx" TargetMode="External"/><Relationship Id="rId12" Type="http://schemas.openxmlformats.org/officeDocument/2006/relationships/image" Target="../media/image7.png"/><Relationship Id="rId9" Type="http://schemas.openxmlformats.org/officeDocument/2006/relationships/hyperlink" Target="https://developer.nvidia.com/academic_gpu_seeding" TargetMode="External"/><Relationship Id="rId5" Type="http://schemas.openxmlformats.org/officeDocument/2006/relationships/hyperlink" Target="http://archive.ics.uci.edu/ml/index.php" TargetMode="External"/><Relationship Id="rId6" Type="http://schemas.openxmlformats.org/officeDocument/2006/relationships/hyperlink" Target="https://www.kfki.hu/~cheminfo/hun/eloado/neuro/labs.html" TargetMode="External"/><Relationship Id="rId7" Type="http://schemas.openxmlformats.org/officeDocument/2006/relationships/hyperlink" Target="https://github.com/kjw0612/awesome-deep-vision" TargetMode="External"/><Relationship Id="rId8" Type="http://schemas.openxmlformats.org/officeDocument/2006/relationships/hyperlink" Target="http://cs230.stanford.edu/past-projects/#spring-2019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hyperlink" Target="mailto:dennishnf@gmail.com" TargetMode="External"/><Relationship Id="rId10" Type="http://schemas.openxmlformats.org/officeDocument/2006/relationships/image" Target="../media/image7.png"/><Relationship Id="rId9" Type="http://schemas.openxmlformats.org/officeDocument/2006/relationships/image" Target="../media/image66.jpg"/><Relationship Id="rId5" Type="http://schemas.openxmlformats.org/officeDocument/2006/relationships/hyperlink" Target="http://dennishnf.bitbucket.io" TargetMode="External"/><Relationship Id="rId6" Type="http://schemas.openxmlformats.org/officeDocument/2006/relationships/hyperlink" Target="https://scholar.google.com/citations?user=QQTBnmMAAAAJ&amp;hl=en" TargetMode="External"/><Relationship Id="rId7" Type="http://schemas.openxmlformats.org/officeDocument/2006/relationships/hyperlink" Target="https://github.com/dennishnf" TargetMode="External"/><Relationship Id="rId8" Type="http://schemas.openxmlformats.org/officeDocument/2006/relationships/hyperlink" Target="https://twitter.com/dennishn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34.png"/><Relationship Id="rId6" Type="http://schemas.openxmlformats.org/officeDocument/2006/relationships/hyperlink" Target="https://amturing.acm.org/byyear.cfm" TargetMode="External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52300" y="1905300"/>
            <a:ext cx="50394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INVESTIGACIÓN Y DESARROLLO EN </a:t>
            </a:r>
            <a:endParaRPr b="1" sz="1800">
              <a:solidFill>
                <a:srgbClr val="134F5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INTELIGENCIA ARTIFICIAL</a:t>
            </a:r>
            <a:endParaRPr b="1" sz="1800">
              <a:solidFill>
                <a:srgbClr val="134F5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34F5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34F5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Dennis Núñez Fernández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9" name="Google Shape;129;p22" title="ibm-tutori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9938" y="1080375"/>
            <a:ext cx="5684125" cy="319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7" name="Google Shape;137;p23" title="neuralink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0825" y="1042125"/>
            <a:ext cx="6122350" cy="34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5" name="Google Shape;145;p24" title="japan-medicin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475" y="1285875"/>
            <a:ext cx="5663050" cy="31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3" name="Google Shape;153;p25" title="ibm-debat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637" y="1052075"/>
            <a:ext cx="6000726" cy="33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1" name="Google Shape;161;p26" title="google-duplex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575" y="1212825"/>
            <a:ext cx="5792851" cy="32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453725" y="897925"/>
            <a:ext cx="85149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“Redes Generativas Adversariales”, 2014.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5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8413" y="1475372"/>
            <a:ext cx="6885525" cy="30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453725" y="897925"/>
            <a:ext cx="85149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“Redes Generativas Adversariales”, 2014.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4250" y="1427925"/>
            <a:ext cx="5492301" cy="31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53725" y="897925"/>
            <a:ext cx="85149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“Redes Generativas Adversariales”, 2014.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5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7750" y="1333475"/>
            <a:ext cx="5051075" cy="324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453725" y="897925"/>
            <a:ext cx="85149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Súper Resolución Foto-Realista de una sola imagen usando una Red Adversarial Generativa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”, 2016.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5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725" y="1642800"/>
            <a:ext cx="7506550" cy="297062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/>
          <p:nvPr/>
        </p:nvSpPr>
        <p:spPr>
          <a:xfrm>
            <a:off x="4690525" y="1642800"/>
            <a:ext cx="1680600" cy="492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453725" y="897925"/>
            <a:ext cx="85149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“Súper Resolución Foto-Realista de una sola imagen usando una Red Adversarial Generativa”, 2016.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5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1362" y="1705151"/>
            <a:ext cx="4661274" cy="28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683750" y="1518275"/>
            <a:ext cx="36606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En 1956, John McCarthy acuñó la expresión «inteligencia artificial», y la definió como «la ciencia e ingenio de hacer máquinas inteligentes, especialmente programas de cómputo inteligentes».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00" y="1518275"/>
            <a:ext cx="38100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453725" y="897925"/>
            <a:ext cx="85149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U-Net: Redes convolucionales para la segmentación biomédica de imágenes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”, 2015.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5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463" y="1631925"/>
            <a:ext cx="6727074" cy="29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453725" y="897925"/>
            <a:ext cx="85149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“U-Net: Redes convolucionales para la segmentación biomédica de imágenes”, 2015.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5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850" y="2029800"/>
            <a:ext cx="8969149" cy="20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453725" y="897925"/>
            <a:ext cx="85149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“Investigando los antecedentes Humanos para jugar videojuegos”, 2018.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375" y="1932175"/>
            <a:ext cx="3180574" cy="23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1550" y="1932175"/>
            <a:ext cx="3180575" cy="230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0" y="4249125"/>
            <a:ext cx="91440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    Juego humano en la versión original del juego       Juego humano en la versión del juego sin ningún objeto previo</a:t>
            </a:r>
            <a:endParaRPr sz="1100"/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7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453725" y="897925"/>
            <a:ext cx="83283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“Los modelos lingüísticos son sist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emas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de aprendizaje multitarea no supervisados”, 2019. 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6125" y="1794975"/>
            <a:ext cx="6070900" cy="264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5"/>
          <p:cNvCxnSpPr/>
          <p:nvPr/>
        </p:nvCxnSpPr>
        <p:spPr>
          <a:xfrm>
            <a:off x="5983900" y="3314875"/>
            <a:ext cx="1120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5"/>
          <p:cNvCxnSpPr/>
          <p:nvPr/>
        </p:nvCxnSpPr>
        <p:spPr>
          <a:xfrm flipH="1" rot="10800000">
            <a:off x="1568650" y="3540600"/>
            <a:ext cx="5247900" cy="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5"/>
          <p:cNvCxnSpPr/>
          <p:nvPr/>
        </p:nvCxnSpPr>
        <p:spPr>
          <a:xfrm>
            <a:off x="1568650" y="3762950"/>
            <a:ext cx="2065200" cy="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9" name="Google Shape;249;p35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4">
            <a:alphaModFix/>
          </a:blip>
          <a:srcRect b="0" l="4083" r="4349" t="0"/>
          <a:stretch/>
        </p:blipFill>
        <p:spPr>
          <a:xfrm>
            <a:off x="474650" y="1799775"/>
            <a:ext cx="7921450" cy="27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453725" y="8979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“Los modelos lingüísticos son sistemas de aprendizaje multitarea no supervisados”, 2019. [</a:t>
            </a:r>
            <a:r>
              <a:rPr lang="en-GB" sz="180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50" y="1791526"/>
            <a:ext cx="7921451" cy="27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453725" y="8979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“Los modelos lingüísticos son sistemas de aprendizaje multitarea no supervisados”, 2019. [</a:t>
            </a:r>
            <a:r>
              <a:rPr lang="en-GB" sz="180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453725" y="8979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Foto Despierta: Animación de personajes en 3D a partir de una sola foto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”, 2018. [</a:t>
            </a:r>
            <a:r>
              <a:rPr lang="en-GB" sz="180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5" name="Google Shape;275;p38" title="paper-photo-wakeup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1250" y="1671925"/>
            <a:ext cx="5261501" cy="2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 rotWithShape="1">
          <a:blip r:embed="rId7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453725" y="8979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Síntesis del habla a partir de la decodificación neuronal de las frases pronunciadas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”, 2019. [</a:t>
            </a:r>
            <a:r>
              <a:rPr lang="en-GB" sz="180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4" name="Google Shape;284;p39" title="paper-speech-synthesis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1100" y="1671925"/>
            <a:ext cx="5201798" cy="29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 rotWithShape="1">
          <a:blip r:embed="rId7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Estado del Arte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453725" y="8979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Disección de GAN: Visualización y comprensión de las redes adversarias generativas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”, 2019. [</a:t>
            </a:r>
            <a:r>
              <a:rPr lang="en-GB" sz="180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Paper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8200" y="1671925"/>
            <a:ext cx="3627600" cy="29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Investigación en AGH UST, Polonia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453725" y="821725"/>
            <a:ext cx="83283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Reconocimiento de la postura de la mano usando una red neuronal convolucional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”, book chapter at 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CIARP 2017 (Chile) and conference poster at ICML 2019 (USA)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Springer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825" y="2020074"/>
            <a:ext cx="4922949" cy="24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2000" y="2136325"/>
            <a:ext cx="2188750" cy="21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6625" y="-18613"/>
            <a:ext cx="834150" cy="8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 rotWithShape="1">
          <a:blip r:embed="rId8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1584" l="0" r="0" t="0"/>
          <a:stretch/>
        </p:blipFill>
        <p:spPr>
          <a:xfrm>
            <a:off x="1409300" y="859675"/>
            <a:ext cx="6458950" cy="373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Investigación en AGH UST, Polonia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453725" y="821725"/>
            <a:ext cx="83283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“Reconocimiento de la postura de la mano usando una red neuronal convolucional”, book chapter at CIARP 2017 (Chile) and conference poster at ICML 2019 (USA).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Springer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625" y="-18613"/>
            <a:ext cx="834150" cy="8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6389" y="1903824"/>
            <a:ext cx="3862975" cy="25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Investigación en AGH UST, Polonia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453725" y="821725"/>
            <a:ext cx="83283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“Reconocimiento de la postura de la mano usando una red neuronal convolucional”, book chapter at CIARP 2017 (Chile) and conference poster at ICML 2019 (USA).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Springer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426" y="2056226"/>
            <a:ext cx="6262375" cy="21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/>
          <p:nvPr/>
        </p:nvSpPr>
        <p:spPr>
          <a:xfrm>
            <a:off x="3737225" y="3754800"/>
            <a:ext cx="718500" cy="41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3"/>
          <p:cNvSpPr/>
          <p:nvPr/>
        </p:nvSpPr>
        <p:spPr>
          <a:xfrm>
            <a:off x="6040600" y="1990075"/>
            <a:ext cx="1732500" cy="41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6625" y="-18613"/>
            <a:ext cx="834150" cy="8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3"/>
          <p:cNvPicPr preferRelativeResize="0"/>
          <p:nvPr/>
        </p:nvPicPr>
        <p:blipFill rotWithShape="1">
          <a:blip r:embed="rId7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4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Investigación en AGH UST, Polonia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453725" y="821725"/>
            <a:ext cx="83283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“Reconocimiento de la postura de la mano usando una red neuronal convolucional”, book chapter at CIARP 2017 (Chile) and conference poster at ICML 2019 (USA).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Springer link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5" name="Google Shape;3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100" y="2056225"/>
            <a:ext cx="7373526" cy="21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/>
          <p:nvPr/>
        </p:nvSpPr>
        <p:spPr>
          <a:xfrm>
            <a:off x="3661025" y="3754800"/>
            <a:ext cx="718500" cy="41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4"/>
          <p:cNvSpPr/>
          <p:nvPr/>
        </p:nvSpPr>
        <p:spPr>
          <a:xfrm>
            <a:off x="5553200" y="1990075"/>
            <a:ext cx="2810700" cy="41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6625" y="-18613"/>
            <a:ext cx="834150" cy="8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4"/>
          <p:cNvPicPr preferRelativeResize="0"/>
          <p:nvPr/>
        </p:nvPicPr>
        <p:blipFill rotWithShape="1">
          <a:blip r:embed="rId7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5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Investigación en la UPCH, Perú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453725" y="8979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Predicción de la dirección de la mirada utilizando redes neuronales profundas para el diagnóstico del autismo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7" name="Google Shape;347;p45" title="upch-autis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975" y="1671925"/>
            <a:ext cx="4154050" cy="29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5340" y="-26712"/>
            <a:ext cx="1938850" cy="8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 rotWithShape="1">
          <a:blip r:embed="rId7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Investigación en la UPCH, Perú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453725" y="8979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Predicción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de anemia basado en la conjuntiva ocular mediante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326" y="1671926"/>
            <a:ext cx="4721350" cy="2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340" y="-26712"/>
            <a:ext cx="1938850" cy="8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6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7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Investigación en la UPCH, Perú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6" name="Google Shape;366;p47"/>
          <p:cNvSpPr txBox="1"/>
          <p:nvPr/>
        </p:nvSpPr>
        <p:spPr>
          <a:xfrm>
            <a:off x="453725" y="8979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Predicción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de tuberculosis mediante el aprendizaje profundo a través de imágenes de microscopía sin lente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7" name="Google Shape;367;p47"/>
          <p:cNvPicPr preferRelativeResize="0"/>
          <p:nvPr/>
        </p:nvPicPr>
        <p:blipFill rotWithShape="1">
          <a:blip r:embed="rId4">
            <a:alphaModFix/>
          </a:blip>
          <a:srcRect b="13897" l="0" r="0" t="0"/>
          <a:stretch/>
        </p:blipFill>
        <p:spPr>
          <a:xfrm>
            <a:off x="2356788" y="1671925"/>
            <a:ext cx="4430425" cy="2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340" y="-26712"/>
            <a:ext cx="1938850" cy="8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8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Otros de mis proyectos ...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6" name="Google Shape;3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88" y="1925100"/>
            <a:ext cx="7754624" cy="20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8"/>
          <p:cNvSpPr txBox="1"/>
          <p:nvPr/>
        </p:nvSpPr>
        <p:spPr>
          <a:xfrm>
            <a:off x="453725" y="8217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“Desarrollo de una interfaz de control basada en gestos de la mano utilizando Deep Learning”, SIMBig, Agosto 2019.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GitHub code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8" name="Google Shape;378;p48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Otros de mis proyectos ...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5" name="Google Shape;385;p49"/>
          <p:cNvSpPr txBox="1"/>
          <p:nvPr/>
        </p:nvSpPr>
        <p:spPr>
          <a:xfrm>
            <a:off x="453725" y="8217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Desarrollo de una interfaz de control basada en gestos de la mano utilizando Deep Learning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”, SIMBig, Agosto 2019.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GitHub code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348" y="2328686"/>
            <a:ext cx="6599050" cy="11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0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Otros de mis proyectos ...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4" name="Google Shape;39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850" y="1748675"/>
            <a:ext cx="2478850" cy="27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0"/>
          <p:cNvSpPr txBox="1"/>
          <p:nvPr/>
        </p:nvSpPr>
        <p:spPr>
          <a:xfrm>
            <a:off x="453725" y="8217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“Desarrollo de una interfaz de control basada en gestos de la mano utilizando Deep Learning”, SIMBig, Agosto 2019.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GitHub code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6" name="Google Shape;396;p50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1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Otros de mis proyectos ...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453725" y="8217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“Desarrollo de una interfaz de control basada en gestos de la mano utilizando Deep Learning”, SIMBig, Agosto 2019.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GitHub code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4" name="Google Shape;404;p51"/>
          <p:cNvPicPr preferRelativeResize="0"/>
          <p:nvPr/>
        </p:nvPicPr>
        <p:blipFill rotWithShape="1">
          <a:blip r:embed="rId5">
            <a:alphaModFix/>
          </a:blip>
          <a:srcRect b="69403" l="0" r="0" t="0"/>
          <a:stretch/>
        </p:blipFill>
        <p:spPr>
          <a:xfrm>
            <a:off x="453725" y="2109400"/>
            <a:ext cx="8192050" cy="1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786" y="865300"/>
            <a:ext cx="5282423" cy="36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2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Otros de mis proyectos ...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2" name="Google Shape;412;p52"/>
          <p:cNvSpPr txBox="1"/>
          <p:nvPr/>
        </p:nvSpPr>
        <p:spPr>
          <a:xfrm>
            <a:off x="453725" y="8217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“Desarrollo de una interfaz de control basada en gestos de la mano utilizando Deep Learning”, SIMBig, Agosto 2019.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GitHub code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3" name="Google Shape;413;p52"/>
          <p:cNvPicPr preferRelativeResize="0"/>
          <p:nvPr/>
        </p:nvPicPr>
        <p:blipFill rotWithShape="1">
          <a:blip r:embed="rId5">
            <a:alphaModFix/>
          </a:blip>
          <a:srcRect b="0" l="0" r="0" t="41027"/>
          <a:stretch/>
        </p:blipFill>
        <p:spPr>
          <a:xfrm>
            <a:off x="773575" y="1772700"/>
            <a:ext cx="7596851" cy="24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2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3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Otros de mis proyectos ...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1" name="Google Shape;421;p53"/>
          <p:cNvSpPr txBox="1"/>
          <p:nvPr/>
        </p:nvSpPr>
        <p:spPr>
          <a:xfrm>
            <a:off x="453725" y="8217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“Desarrollo de una interfaz de control basada en gestos de la mano utilizando Deep Learning”, SIMBig, Agosto 2019.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GitHub code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7175" y="2001300"/>
            <a:ext cx="3389551" cy="25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3"/>
          <p:cNvSpPr txBox="1"/>
          <p:nvPr/>
        </p:nvSpPr>
        <p:spPr>
          <a:xfrm>
            <a:off x="5581950" y="2556675"/>
            <a:ext cx="2517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Accuracy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: 95.09%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F1 score: 95.12%.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4" name="Google Shape;424;p53"/>
          <p:cNvSpPr txBox="1"/>
          <p:nvPr/>
        </p:nvSpPr>
        <p:spPr>
          <a:xfrm rot="-5400000">
            <a:off x="999300" y="3005775"/>
            <a:ext cx="82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Reales</a:t>
            </a:r>
            <a:endParaRPr/>
          </a:p>
        </p:txBody>
      </p:sp>
      <p:sp>
        <p:nvSpPr>
          <p:cNvPr id="425" name="Google Shape;425;p53"/>
          <p:cNvSpPr txBox="1"/>
          <p:nvPr/>
        </p:nvSpPr>
        <p:spPr>
          <a:xfrm>
            <a:off x="2837000" y="1619775"/>
            <a:ext cx="108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Predichos</a:t>
            </a:r>
            <a:endParaRPr/>
          </a:p>
        </p:txBody>
      </p:sp>
      <p:pic>
        <p:nvPicPr>
          <p:cNvPr id="426" name="Google Shape;426;p53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4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Otros de mis proyectos ...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453725" y="8217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“Desarrollo de una interfaz de control basada en gestos de la mano utilizando Deep Learning”, SIMBig, Agosto 2019.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GitHub code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4" name="Google Shape;43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963" y="1941750"/>
            <a:ext cx="7541826" cy="21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4"/>
          <p:cNvSpPr/>
          <p:nvPr/>
        </p:nvSpPr>
        <p:spPr>
          <a:xfrm>
            <a:off x="3121925" y="2585125"/>
            <a:ext cx="972300" cy="1439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4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5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Otros de mis proyectos ...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3" name="Google Shape;443;p55" title="projects-handgesture-PC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663" y="1671925"/>
            <a:ext cx="4730677" cy="28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5"/>
          <p:cNvSpPr txBox="1"/>
          <p:nvPr/>
        </p:nvSpPr>
        <p:spPr>
          <a:xfrm>
            <a:off x="453725" y="8217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“Desarrollo de una interfaz de control basada en gestos de la mano utilizando Deep Learning”, SIMBig, Agosto 2019.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GitHub code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5" name="Google Shape;445;p55"/>
          <p:cNvPicPr preferRelativeResize="0"/>
          <p:nvPr/>
        </p:nvPicPr>
        <p:blipFill rotWithShape="1">
          <a:blip r:embed="rId7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6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Otros de mis proyectos ...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2" name="Google Shape;452;p56" title="projects-handgesture-RPI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388" y="1671925"/>
            <a:ext cx="5127255" cy="28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6"/>
          <p:cNvSpPr txBox="1"/>
          <p:nvPr/>
        </p:nvSpPr>
        <p:spPr>
          <a:xfrm>
            <a:off x="453725" y="821725"/>
            <a:ext cx="8328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“Desarrollo de una interfaz de control basada en gestos de la mano utilizando Deep Learning”, SIMBig, Agosto 2019. [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GitHub code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4" name="Google Shape;454;p56"/>
          <p:cNvPicPr preferRelativeResize="0"/>
          <p:nvPr/>
        </p:nvPicPr>
        <p:blipFill rotWithShape="1">
          <a:blip r:embed="rId7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7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Dónde comenzar?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1" name="Google Shape;461;p57"/>
          <p:cNvSpPr txBox="1"/>
          <p:nvPr/>
        </p:nvSpPr>
        <p:spPr>
          <a:xfrm>
            <a:off x="2358763" y="4060250"/>
            <a:ext cx="44265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http://cs231n.stanford.edu/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62" name="Google Shape;46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4487" y="940850"/>
            <a:ext cx="5095075" cy="30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7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Dónde aprender más?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0" name="Google Shape;470;p58"/>
          <p:cNvPicPr preferRelativeResize="0"/>
          <p:nvPr/>
        </p:nvPicPr>
        <p:blipFill rotWithShape="1">
          <a:blip r:embed="rId4">
            <a:alphaModFix/>
          </a:blip>
          <a:srcRect b="29424" l="11225" r="10929" t="26540"/>
          <a:stretch/>
        </p:blipFill>
        <p:spPr>
          <a:xfrm>
            <a:off x="3104750" y="1306550"/>
            <a:ext cx="3190349" cy="7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8"/>
          <p:cNvPicPr preferRelativeResize="0"/>
          <p:nvPr/>
        </p:nvPicPr>
        <p:blipFill rotWithShape="1">
          <a:blip r:embed="rId5">
            <a:alphaModFix/>
          </a:blip>
          <a:srcRect b="34110" l="18712" r="17727" t="34262"/>
          <a:stretch/>
        </p:blipFill>
        <p:spPr>
          <a:xfrm>
            <a:off x="447475" y="1330875"/>
            <a:ext cx="2246301" cy="6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2165" y="1330876"/>
            <a:ext cx="1714936" cy="71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8600" y="2550188"/>
            <a:ext cx="2022625" cy="9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550" y="2702736"/>
            <a:ext cx="2136834" cy="6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759" y="2487947"/>
            <a:ext cx="1233750" cy="12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8"/>
          <p:cNvPicPr preferRelativeResize="0"/>
          <p:nvPr/>
        </p:nvPicPr>
        <p:blipFill rotWithShape="1">
          <a:blip r:embed="rId10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9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Herramientas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3" name="Google Shape;483;p59"/>
          <p:cNvSpPr txBox="1"/>
          <p:nvPr/>
        </p:nvSpPr>
        <p:spPr>
          <a:xfrm>
            <a:off x="453725" y="974125"/>
            <a:ext cx="5549400" cy="3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Para principiantes: </a:t>
            </a:r>
            <a:r>
              <a:rPr b="1"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Keras</a:t>
            </a:r>
            <a:endParaRPr b="1"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Para producción/investigación: </a:t>
            </a:r>
            <a:r>
              <a:rPr b="1"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Tensorflow</a:t>
            </a:r>
            <a:endParaRPr b="1"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Para investigación: </a:t>
            </a:r>
            <a:r>
              <a:rPr b="1"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PyTorch</a:t>
            </a:r>
            <a:endParaRPr b="1"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Para 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producción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en AWS: 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MXNet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Para producción en Azufre: CNTK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Para desarrolladores de Java: DL4J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4" name="Google Shape;4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600" y="946100"/>
            <a:ext cx="16986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9"/>
          <p:cNvPicPr preferRelativeResize="0"/>
          <p:nvPr/>
        </p:nvPicPr>
        <p:blipFill rotWithShape="1">
          <a:blip r:embed="rId5">
            <a:alphaModFix/>
          </a:blip>
          <a:srcRect b="18372" l="5497" r="8465" t="20035"/>
          <a:stretch/>
        </p:blipFill>
        <p:spPr>
          <a:xfrm>
            <a:off x="6807925" y="1511475"/>
            <a:ext cx="20503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9"/>
          <p:cNvPicPr preferRelativeResize="0"/>
          <p:nvPr/>
        </p:nvPicPr>
        <p:blipFill rotWithShape="1">
          <a:blip r:embed="rId6">
            <a:alphaModFix/>
          </a:blip>
          <a:srcRect b="7697" l="0" r="12041" t="0"/>
          <a:stretch/>
        </p:blipFill>
        <p:spPr>
          <a:xfrm>
            <a:off x="5668000" y="2046050"/>
            <a:ext cx="1698599" cy="46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6675" y="2642200"/>
            <a:ext cx="1215075" cy="41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9"/>
          <p:cNvPicPr preferRelativeResize="0"/>
          <p:nvPr/>
        </p:nvPicPr>
        <p:blipFill rotWithShape="1">
          <a:blip r:embed="rId8">
            <a:alphaModFix/>
          </a:blip>
          <a:srcRect b="36861" l="19600" r="17778" t="27905"/>
          <a:stretch/>
        </p:blipFill>
        <p:spPr>
          <a:xfrm>
            <a:off x="5592850" y="3194675"/>
            <a:ext cx="1215075" cy="38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6600" y="3655425"/>
            <a:ext cx="1215081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9"/>
          <p:cNvPicPr preferRelativeResize="0"/>
          <p:nvPr/>
        </p:nvPicPr>
        <p:blipFill rotWithShape="1">
          <a:blip r:embed="rId10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0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Herramientas para AI en Sistemas Embebidos 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7" name="Google Shape;497;p60"/>
          <p:cNvSpPr txBox="1"/>
          <p:nvPr/>
        </p:nvSpPr>
        <p:spPr>
          <a:xfrm>
            <a:off x="641325" y="3667675"/>
            <a:ext cx="17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Jetson Nano</a:t>
            </a:r>
            <a:endParaRPr/>
          </a:p>
        </p:txBody>
      </p:sp>
      <p:sp>
        <p:nvSpPr>
          <p:cNvPr id="498" name="Google Shape;498;p60"/>
          <p:cNvSpPr txBox="1"/>
          <p:nvPr/>
        </p:nvSpPr>
        <p:spPr>
          <a:xfrm>
            <a:off x="3651025" y="3679750"/>
            <a:ext cx="17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Coral TPU</a:t>
            </a:r>
            <a:endParaRPr/>
          </a:p>
        </p:txBody>
      </p:sp>
      <p:pic>
        <p:nvPicPr>
          <p:cNvPr id="499" name="Google Shape;499;p60"/>
          <p:cNvPicPr preferRelativeResize="0"/>
          <p:nvPr/>
        </p:nvPicPr>
        <p:blipFill rotWithShape="1">
          <a:blip r:embed="rId4">
            <a:alphaModFix/>
          </a:blip>
          <a:srcRect b="10180" l="0" r="0" t="6165"/>
          <a:stretch/>
        </p:blipFill>
        <p:spPr>
          <a:xfrm>
            <a:off x="192075" y="1317473"/>
            <a:ext cx="2617200" cy="218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688" y="1397235"/>
            <a:ext cx="3219625" cy="202992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0"/>
          <p:cNvSpPr txBox="1"/>
          <p:nvPr/>
        </p:nvSpPr>
        <p:spPr>
          <a:xfrm>
            <a:off x="6273300" y="3679750"/>
            <a:ext cx="26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Movius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USB stick</a:t>
            </a:r>
            <a:endParaRPr/>
          </a:p>
        </p:txBody>
      </p:sp>
      <p:pic>
        <p:nvPicPr>
          <p:cNvPr id="502" name="Google Shape;502;p60"/>
          <p:cNvPicPr preferRelativeResize="0"/>
          <p:nvPr/>
        </p:nvPicPr>
        <p:blipFill rotWithShape="1">
          <a:blip r:embed="rId6">
            <a:alphaModFix/>
          </a:blip>
          <a:srcRect b="19843" l="0" r="0" t="18454"/>
          <a:stretch/>
        </p:blipFill>
        <p:spPr>
          <a:xfrm>
            <a:off x="6338350" y="1990135"/>
            <a:ext cx="2334700" cy="144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0"/>
          <p:cNvPicPr preferRelativeResize="0"/>
          <p:nvPr/>
        </p:nvPicPr>
        <p:blipFill rotWithShape="1">
          <a:blip r:embed="rId7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1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Congresos relacionados a AI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714175" y="1030350"/>
            <a:ext cx="17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Perú</a:t>
            </a:r>
            <a:endParaRPr/>
          </a:p>
        </p:txBody>
      </p:sp>
      <p:pic>
        <p:nvPicPr>
          <p:cNvPr id="511" name="Google Shape;51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375" y="1787300"/>
            <a:ext cx="1999774" cy="9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7300" y="1522950"/>
            <a:ext cx="2923975" cy="9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6150" y="3110923"/>
            <a:ext cx="2225125" cy="10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1276" y="2308851"/>
            <a:ext cx="1544950" cy="21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1"/>
          <p:cNvPicPr preferRelativeResize="0"/>
          <p:nvPr/>
        </p:nvPicPr>
        <p:blipFill rotWithShape="1">
          <a:blip r:embed="rId8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8375" y="852475"/>
            <a:ext cx="6942725" cy="36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2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Congresos importantes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2" name="Google Shape;522;p62"/>
          <p:cNvSpPr txBox="1"/>
          <p:nvPr/>
        </p:nvSpPr>
        <p:spPr>
          <a:xfrm>
            <a:off x="714175" y="1030350"/>
            <a:ext cx="458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Iberoamérica</a:t>
            </a:r>
            <a:endParaRPr/>
          </a:p>
        </p:txBody>
      </p:sp>
      <p:pic>
        <p:nvPicPr>
          <p:cNvPr id="523" name="Google Shape;52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075" y="1675349"/>
            <a:ext cx="2993474" cy="11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2"/>
          <p:cNvPicPr preferRelativeResize="0"/>
          <p:nvPr/>
        </p:nvPicPr>
        <p:blipFill rotWithShape="1">
          <a:blip r:embed="rId5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2"/>
          <p:cNvPicPr preferRelativeResize="0"/>
          <p:nvPr/>
        </p:nvPicPr>
        <p:blipFill rotWithShape="1">
          <a:blip r:embed="rId6">
            <a:alphaModFix/>
          </a:blip>
          <a:srcRect b="26932" l="0" r="0" t="0"/>
          <a:stretch/>
        </p:blipFill>
        <p:spPr>
          <a:xfrm>
            <a:off x="2663900" y="3188422"/>
            <a:ext cx="2543175" cy="1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9650" y="1427625"/>
            <a:ext cx="2432350" cy="24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3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Congresos importantes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3" name="Google Shape;533;p63"/>
          <p:cNvSpPr txBox="1"/>
          <p:nvPr/>
        </p:nvSpPr>
        <p:spPr>
          <a:xfrm>
            <a:off x="714175" y="1030350"/>
            <a:ext cx="25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A nivel mundial</a:t>
            </a:r>
            <a:endParaRPr/>
          </a:p>
        </p:txBody>
      </p:sp>
      <p:pic>
        <p:nvPicPr>
          <p:cNvPr id="534" name="Google Shape;53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550" y="1868125"/>
            <a:ext cx="3114967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850" y="1633575"/>
            <a:ext cx="1366212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3"/>
          <p:cNvPicPr preferRelativeResize="0"/>
          <p:nvPr/>
        </p:nvPicPr>
        <p:blipFill rotWithShape="1">
          <a:blip r:embed="rId6">
            <a:alphaModFix/>
          </a:blip>
          <a:srcRect b="0" l="0" r="42630" t="0"/>
          <a:stretch/>
        </p:blipFill>
        <p:spPr>
          <a:xfrm>
            <a:off x="4820495" y="3498213"/>
            <a:ext cx="2573699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3"/>
          <p:cNvPicPr preferRelativeResize="0"/>
          <p:nvPr/>
        </p:nvPicPr>
        <p:blipFill rotWithShape="1">
          <a:blip r:embed="rId7">
            <a:alphaModFix/>
          </a:blip>
          <a:srcRect b="35537" l="0" r="0" t="0"/>
          <a:stretch/>
        </p:blipFill>
        <p:spPr>
          <a:xfrm>
            <a:off x="1669375" y="3232475"/>
            <a:ext cx="1949325" cy="12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3"/>
          <p:cNvPicPr preferRelativeResize="0"/>
          <p:nvPr/>
        </p:nvPicPr>
        <p:blipFill rotWithShape="1">
          <a:blip r:embed="rId8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4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Oportunidades!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45" name="Google Shape;54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8471">
            <a:off x="515313" y="950690"/>
            <a:ext cx="3914724" cy="361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38846">
            <a:off x="5052771" y="900189"/>
            <a:ext cx="3775810" cy="376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4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5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Oportunidades!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4" name="Google Shape;5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8268">
            <a:off x="687225" y="844425"/>
            <a:ext cx="3917826" cy="374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3424">
            <a:off x="4875000" y="721865"/>
            <a:ext cx="4013076" cy="399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6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Oportunidades!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3" name="Google Shape;56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1920">
            <a:off x="587550" y="844450"/>
            <a:ext cx="3632649" cy="36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1988">
            <a:off x="4803311" y="852236"/>
            <a:ext cx="3837453" cy="384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/>
          <p:cNvPicPr preferRelativeResize="0"/>
          <p:nvPr/>
        </p:nvPicPr>
        <p:blipFill rotWithShape="1">
          <a:blip r:embed="rId6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7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Recursos útiles</a:t>
            </a: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!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2" name="Google Shape;572;p67"/>
          <p:cNvSpPr txBox="1"/>
          <p:nvPr/>
        </p:nvSpPr>
        <p:spPr>
          <a:xfrm>
            <a:off x="296150" y="974150"/>
            <a:ext cx="84948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Repo para papers con código. Con puntuación. Actualizado semanalmente. [</a:t>
            </a:r>
            <a:r>
              <a:rPr lang="en-GB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Link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].</a:t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UCI Machine Learning Repository Content (bases de datos para tus experimentos). [</a:t>
            </a:r>
            <a:r>
              <a:rPr lang="en-GB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Link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].</a:t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Laboratorios de AI en todo el mundo. [</a:t>
            </a:r>
            <a:r>
              <a:rPr lang="en-GB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Link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].</a:t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Awesome Deep Vision 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GitHub repo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 [</a:t>
            </a:r>
            <a:r>
              <a:rPr lang="en-GB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Link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].</a:t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Deep Learning Projects at CS230 Deep Learning, Stanford. [</a:t>
            </a:r>
            <a:r>
              <a:rPr lang="en-GB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Link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].</a:t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Nvidia GPU Grant Program. [</a:t>
            </a:r>
            <a:r>
              <a:rPr lang="en-GB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Link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].</a:t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Uso libre del Supercomputador MANATI, Perú. [</a:t>
            </a:r>
            <a:r>
              <a:rPr lang="en-GB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10"/>
              </a:rPr>
              <a:t>Link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].</a:t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Recursos de mi página web. [</a:t>
            </a:r>
            <a:r>
              <a:rPr lang="en-GB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11"/>
              </a:rPr>
              <a:t>Link</a:t>
            </a:r>
            <a:r>
              <a:rPr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].</a:t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3" name="Google Shape;573;p67"/>
          <p:cNvPicPr preferRelativeResize="0"/>
          <p:nvPr/>
        </p:nvPicPr>
        <p:blipFill rotWithShape="1">
          <a:blip r:embed="rId12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8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0" name="Google Shape;580;p68"/>
          <p:cNvSpPr txBox="1"/>
          <p:nvPr/>
        </p:nvSpPr>
        <p:spPr>
          <a:xfrm>
            <a:off x="587550" y="1500675"/>
            <a:ext cx="76140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“Nuestra inteligencia es lo que nos hace humanos, y la IA es una extensión de esa cualidad” – Yann LeCun</a:t>
            </a:r>
            <a:endParaRPr i="1" sz="24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34F5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34F5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MUCHAS GRACIAS!!!</a:t>
            </a:r>
            <a:endParaRPr sz="24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1" name="Google Shape;581;p68"/>
          <p:cNvPicPr preferRelativeResize="0"/>
          <p:nvPr/>
        </p:nvPicPr>
        <p:blipFill rotWithShape="1">
          <a:blip r:embed="rId4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9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Mas información...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8" name="Google Shape;588;p69"/>
          <p:cNvSpPr txBox="1"/>
          <p:nvPr/>
        </p:nvSpPr>
        <p:spPr>
          <a:xfrm>
            <a:off x="3424350" y="1335925"/>
            <a:ext cx="536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Dennis Núñez Fernández</a:t>
            </a:r>
            <a:endParaRPr b="1" sz="2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Asistente de Investigación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Universidad Peruana Cayetano Heredia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Email: 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dennishnf@gmail.com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Website: </a:t>
            </a:r>
            <a:r>
              <a:rPr lang="en-GB" sz="1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dennishnf.bitbucket.io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Google Scholar: </a:t>
            </a:r>
            <a:r>
              <a:rPr lang="en-GB" sz="180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QQTBnmMAAAAJ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GitHub: </a:t>
            </a:r>
            <a:r>
              <a:rPr lang="en-GB" sz="180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dennishnf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Twitter: </a:t>
            </a:r>
            <a:r>
              <a:rPr lang="en-GB" sz="180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dennishnf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9" name="Google Shape;589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2200" y="1436925"/>
            <a:ext cx="2491500" cy="24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9"/>
          <p:cNvPicPr preferRelativeResize="0"/>
          <p:nvPr/>
        </p:nvPicPr>
        <p:blipFill rotWithShape="1">
          <a:blip r:embed="rId10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13120" l="893" r="903" t="13127"/>
          <a:stretch/>
        </p:blipFill>
        <p:spPr>
          <a:xfrm>
            <a:off x="2782300" y="1954225"/>
            <a:ext cx="3769650" cy="21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4450" y="998175"/>
            <a:ext cx="2515925" cy="7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517375" y="4258400"/>
            <a:ext cx="68166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A.M. Turing Award Winners by Year: </a:t>
            </a:r>
            <a:r>
              <a:rPr i="1" lang="en-GB" sz="12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https://amturing.acm.org/byyear.cfm</a:t>
            </a:r>
            <a:endParaRPr i="1" sz="1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7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5">
            <a:alphaModFix/>
          </a:blip>
          <a:srcRect b="6814" l="0" r="0" t="13012"/>
          <a:stretch/>
        </p:blipFill>
        <p:spPr>
          <a:xfrm>
            <a:off x="1269275" y="811000"/>
            <a:ext cx="6732300" cy="37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5">
            <a:alphaModFix/>
          </a:blip>
          <a:srcRect b="19816" l="22787" r="18571" t="26332"/>
          <a:stretch/>
        </p:blipFill>
        <p:spPr>
          <a:xfrm>
            <a:off x="1024000" y="817050"/>
            <a:ext cx="7310501" cy="377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587550" y="152150"/>
            <a:ext cx="79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34F5C"/>
                </a:solidFill>
                <a:latin typeface="Verdana"/>
                <a:ea typeface="Verdana"/>
                <a:cs typeface="Verdana"/>
                <a:sym typeface="Verdana"/>
              </a:rPr>
              <a:t>Introducción a la Inteligencia Artificial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18415" l="5585" r="4332" t="12532"/>
          <a:stretch/>
        </p:blipFill>
        <p:spPr>
          <a:xfrm>
            <a:off x="8191947" y="89412"/>
            <a:ext cx="806352" cy="6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5">
            <a:alphaModFix/>
          </a:blip>
          <a:srcRect b="0" l="1769" r="2582" t="2534"/>
          <a:stretch/>
        </p:blipFill>
        <p:spPr>
          <a:xfrm>
            <a:off x="2214775" y="903400"/>
            <a:ext cx="4939500" cy="36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